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3" r:id="rId46"/>
    <p:sldId id="310" r:id="rId47"/>
    <p:sldId id="304" r:id="rId48"/>
    <p:sldId id="306" r:id="rId49"/>
    <p:sldId id="307" r:id="rId50"/>
    <p:sldId id="308" r:id="rId51"/>
    <p:sldId id="309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319" r:id="rId61"/>
    <p:sldId id="320" r:id="rId62"/>
    <p:sldId id="321" r:id="rId63"/>
    <p:sldId id="322" r:id="rId64"/>
    <p:sldId id="323" r:id="rId65"/>
    <p:sldId id="324" r:id="rId66"/>
    <p:sldId id="325" r:id="rId67"/>
    <p:sldId id="326" r:id="rId68"/>
    <p:sldId id="327" r:id="rId69"/>
    <p:sldId id="328" r:id="rId7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6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2124" y="2060619"/>
            <a:ext cx="11565228" cy="1094705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</p:spTree>
    <p:extLst>
      <p:ext uri="{BB962C8B-B14F-4D97-AF65-F5344CB8AC3E}">
        <p14:creationId xmlns:p14="http://schemas.microsoft.com/office/powerpoint/2010/main" val="71619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693683" y="1209472"/>
            <a:ext cx="17892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I. </a:t>
            </a:r>
            <a:r>
              <a:rPr lang="en-US" sz="2800" dirty="0" err="1" smtClean="0">
                <a:latin typeface="Times New Roman" panose="02020603050405020304" pitchFamily="18" charset="0"/>
              </a:rPr>
              <a:t>Mở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đầu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955" y="1898976"/>
            <a:ext cx="9448800" cy="45053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00" y="1898976"/>
            <a:ext cx="20257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1.Tổng </a:t>
            </a:r>
            <a:r>
              <a:rPr lang="en-US" sz="2800" dirty="0" err="1" smtClean="0">
                <a:latin typeface="Times New Roman" panose="02020603050405020304" pitchFamily="18" charset="0"/>
              </a:rPr>
              <a:t>quát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61493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693683" y="1209472"/>
            <a:ext cx="17892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I. </a:t>
            </a:r>
            <a:r>
              <a:rPr lang="en-US" sz="2800" dirty="0" err="1" smtClean="0">
                <a:latin typeface="Times New Roman" panose="02020603050405020304" pitchFamily="18" charset="0"/>
              </a:rPr>
              <a:t>Mở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đầu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693683" y="1732692"/>
            <a:ext cx="109380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</a:rPr>
              <a:t>.Khuông </a:t>
            </a:r>
            <a:r>
              <a:rPr lang="en-US" sz="2800" dirty="0" err="1">
                <a:latin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quát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387182" y="2422196"/>
            <a:ext cx="115510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 [LABEL:]   MNEMONIC   [OPERAND][,OPERAND]…   [;COMMENT]</a:t>
            </a:r>
          </a:p>
        </p:txBody>
      </p:sp>
      <p:sp>
        <p:nvSpPr>
          <p:cNvPr id="7" name="Rectangle 6"/>
          <p:cNvSpPr/>
          <p:nvPr/>
        </p:nvSpPr>
        <p:spPr>
          <a:xfrm>
            <a:off x="167426" y="3034230"/>
            <a:ext cx="119382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</a:rPr>
              <a:t> (Label): </a:t>
            </a:r>
            <a:r>
              <a:rPr lang="en-US" sz="2800" dirty="0" err="1">
                <a:latin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thị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trường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167426" y="4246954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gợi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</a:rPr>
              <a:t> (Mnemonic): </a:t>
            </a:r>
            <a:r>
              <a:rPr lang="en-US" sz="2800" dirty="0" err="1">
                <a:latin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diễn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hợpngữ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gợi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</a:rPr>
              <a:t>: ADD, SUBB, INC, …;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</a:rPr>
              <a:t>: ORG, EQU, DB</a:t>
            </a:r>
            <a:r>
              <a:rPr lang="en-US" sz="2800" dirty="0" smtClean="0">
                <a:latin typeface="Times New Roman" panose="02020603050405020304" pitchFamily="18" charset="0"/>
              </a:rPr>
              <a:t>,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294324" y="5341219"/>
            <a:ext cx="11938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</a:rPr>
              <a:t> (Operand): </a:t>
            </a:r>
            <a:r>
              <a:rPr lang="en-US" sz="2800" dirty="0" err="1">
                <a:latin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</a:rPr>
              <a:t>mà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</a:rPr>
              <a:t>. </a:t>
            </a: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167426" y="6004597"/>
            <a:ext cx="117326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Chú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</a:rPr>
              <a:t> (Comment): </a:t>
            </a:r>
            <a:r>
              <a:rPr lang="en-US" sz="2800" dirty="0" err="1">
                <a:latin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rõ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nghĩa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</a:rPr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6994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5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693683" y="1209472"/>
            <a:ext cx="17892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I. </a:t>
            </a:r>
            <a:r>
              <a:rPr lang="en-US" sz="2800" dirty="0" err="1" smtClean="0">
                <a:latin typeface="Times New Roman" panose="02020603050405020304" pitchFamily="18" charset="0"/>
              </a:rPr>
              <a:t>Mở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đầu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67427" y="1732692"/>
            <a:ext cx="11464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2.Khuông </a:t>
            </a:r>
            <a:r>
              <a:rPr lang="en-US" sz="2800" dirty="0" err="1">
                <a:latin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quát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457200" y="2413338"/>
            <a:ext cx="114604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</a:rPr>
              <a:t>Lưu</a:t>
            </a:r>
            <a:r>
              <a:rPr 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ý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</a:rPr>
              <a:t>: </a:t>
            </a:r>
          </a:p>
          <a:p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</a:rPr>
              <a:t>- </a:t>
            </a:r>
            <a:r>
              <a:rPr lang="en-US" sz="2800" dirty="0" smtClean="0">
                <a:latin typeface="Times New Roman" panose="02020603050405020304" pitchFamily="18" charset="0"/>
              </a:rPr>
              <a:t>Do </a:t>
            </a:r>
            <a:r>
              <a:rPr lang="en-US" sz="2800" dirty="0" err="1">
                <a:latin typeface="Times New Roman" panose="02020603050405020304" pitchFamily="18" charset="0"/>
              </a:rPr>
              <a:t>nguời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trùng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khoá</a:t>
            </a:r>
            <a:r>
              <a:rPr lang="en-US" sz="2800" dirty="0"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gợi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hoặc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ký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tiền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nghĩa</a:t>
            </a:r>
            <a:r>
              <a:rPr lang="en-US" sz="2800" dirty="0">
                <a:latin typeface="Times New Roman" panose="02020603050405020304" pitchFamily="18" charset="0"/>
              </a:rPr>
              <a:t>).</a:t>
            </a:r>
          </a:p>
          <a:p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</a:rPr>
              <a:t>Bắt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ký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chữ</a:t>
            </a:r>
            <a:r>
              <a:rPr lang="en-US" sz="2800" dirty="0"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chấm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hỏi</a:t>
            </a:r>
            <a:r>
              <a:rPr lang="en-US" sz="2800" dirty="0">
                <a:latin typeface="Times New Roman" panose="02020603050405020304" pitchFamily="18" charset="0"/>
              </a:rPr>
              <a:t> (?), </a:t>
            </a:r>
            <a:r>
              <a:rPr lang="en-US" sz="2800" dirty="0" err="1">
                <a:latin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gạch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duới</a:t>
            </a:r>
            <a:r>
              <a:rPr lang="en-US" sz="2800" dirty="0">
                <a:latin typeface="Times New Roman" panose="02020603050405020304" pitchFamily="18" charset="0"/>
              </a:rPr>
              <a:t> (_).</a:t>
            </a:r>
          </a:p>
          <a:p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</a:rPr>
              <a:t>Dài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tối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31 </a:t>
            </a:r>
            <a:r>
              <a:rPr lang="en-US" sz="2800" dirty="0" err="1">
                <a:latin typeface="Times New Roman" panose="02020603050405020304" pitchFamily="18" charset="0"/>
              </a:rPr>
              <a:t>ký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</a:rPr>
              <a:t>Kết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thúc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chấm</a:t>
            </a:r>
            <a:r>
              <a:rPr lang="en-US" sz="2800" dirty="0">
                <a:latin typeface="Times New Roman" panose="02020603050405020304" pitchFamily="18" charset="0"/>
              </a:rPr>
              <a:t> (:).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9387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693683" y="120947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48" y="2127576"/>
            <a:ext cx="10523507" cy="405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271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693683" y="120947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3684" y="1732692"/>
            <a:ext cx="108438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(Register Addressing):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264965" y="2422196"/>
            <a:ext cx="113701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truy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</a:rPr>
              <a:t> R0 </a:t>
            </a:r>
            <a:r>
              <a:rPr lang="en-US" sz="2800" dirty="0" err="1" smtClean="0">
                <a:latin typeface="Times New Roman" panose="02020603050405020304" pitchFamily="18" charset="0"/>
              </a:rPr>
              <a:t>đến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R7.</a:t>
            </a:r>
          </a:p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: 1 byte.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683" y="3508256"/>
            <a:ext cx="8268062" cy="76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863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693683" y="120947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3684" y="1732692"/>
            <a:ext cx="108438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(Register Addressing): 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167426" y="2153254"/>
            <a:ext cx="114676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</a:endParaRPr>
          </a:p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ADD A, R5 </a:t>
            </a:r>
            <a:r>
              <a:rPr lang="en-US" sz="2800" dirty="0">
                <a:latin typeface="Bookshelf Symbol 7" panose="05010101010101010101" pitchFamily="2" charset="2"/>
              </a:rPr>
              <a:t>⇒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R5. (</a:t>
            </a:r>
            <a:r>
              <a:rPr lang="en-US" sz="2800" dirty="0" err="1">
                <a:latin typeface="Times New Roman" panose="02020603050405020304" pitchFamily="18" charset="0"/>
              </a:rPr>
              <a:t>Giả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sử</a:t>
            </a:r>
            <a:r>
              <a:rPr lang="en-US" sz="2800" dirty="0" smtClean="0">
                <a:latin typeface="Times New Roman" panose="02020603050405020304" pitchFamily="18" charset="0"/>
              </a:rPr>
              <a:t>:(</a:t>
            </a:r>
            <a:r>
              <a:rPr lang="en-US" sz="2800" dirty="0">
                <a:latin typeface="Times New Roman" panose="02020603050405020304" pitchFamily="18" charset="0"/>
              </a:rPr>
              <a:t>A)=05H, (R5)=9AH). 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540" y="3969136"/>
            <a:ext cx="10126975" cy="267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209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693683" y="120947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3684" y="1732692"/>
            <a:ext cx="108438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(Direct Addressing): </a:t>
            </a:r>
          </a:p>
        </p:txBody>
      </p:sp>
      <p:sp>
        <p:nvSpPr>
          <p:cNvPr id="6" name="Rectangle 5"/>
          <p:cNvSpPr/>
          <p:nvPr/>
        </p:nvSpPr>
        <p:spPr>
          <a:xfrm>
            <a:off x="167426" y="2422196"/>
            <a:ext cx="116659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(00H - FFH) hay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(A,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B, P0–P3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DPH, DPL,…)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chip. </a:t>
            </a:r>
          </a:p>
        </p:txBody>
      </p:sp>
      <p:sp>
        <p:nvSpPr>
          <p:cNvPr id="7" name="Rectangle 6"/>
          <p:cNvSpPr/>
          <p:nvPr/>
        </p:nvSpPr>
        <p:spPr>
          <a:xfrm>
            <a:off x="167426" y="4267672"/>
            <a:ext cx="116659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 ADD A, P1 </a:t>
            </a:r>
            <a:r>
              <a:rPr lang="en-US" sz="2800" dirty="0" smtClean="0">
                <a:latin typeface="Times New Roman" panose="02020603050405020304" pitchFamily="18" charset="0"/>
              </a:rPr>
              <a:t>; </a:t>
            </a:r>
            <a:r>
              <a:rPr lang="en-US" sz="2800" dirty="0">
                <a:latin typeface="Times New Roman" panose="02020603050405020304" pitchFamily="18" charset="0"/>
              </a:rPr>
              <a:t>ADD A, </a:t>
            </a:r>
            <a:r>
              <a:rPr lang="en-US" sz="2800">
                <a:latin typeface="Times New Roman" panose="02020603050405020304" pitchFamily="18" charset="0"/>
              </a:rPr>
              <a:t>90H </a:t>
            </a:r>
            <a:r>
              <a:rPr lang="en-US" sz="2800" smtClean="0">
                <a:latin typeface="Times New Roman" panose="02020603050405020304" pitchFamily="18" charset="0"/>
              </a:rPr>
              <a:t> :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</a:rPr>
              <a:t>port </a:t>
            </a:r>
            <a:r>
              <a:rPr lang="pt-BR" sz="2800" dirty="0">
                <a:latin typeface="Times New Roman" panose="02020603050405020304" pitchFamily="18" charset="0"/>
              </a:rPr>
              <a:t>1 hay ô nhớ 90H.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7031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828155" y="94786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4401" y="1707715"/>
            <a:ext cx="108438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(Indirect Addressing): </a:t>
            </a:r>
          </a:p>
        </p:txBody>
      </p:sp>
      <p:sp>
        <p:nvSpPr>
          <p:cNvPr id="6" name="Rectangle 5"/>
          <p:cNvSpPr/>
          <p:nvPr/>
        </p:nvSpPr>
        <p:spPr>
          <a:xfrm>
            <a:off x="282637" y="2422196"/>
            <a:ext cx="1166598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(00H - FFH)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chip.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R0, R1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“@”.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 byte.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167425" y="4860226"/>
            <a:ext cx="117811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ADD A, @R0 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thanh ghi R0.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279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6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828155" y="94786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6176" y="1707715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4.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</a:rPr>
              <a:t> (Immediate Addressing): 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167426" y="2467568"/>
            <a:ext cx="118407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“#”.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bit: #00H - #0FFH,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bit: #0000H - #0FFFFH).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26" y="5253335"/>
            <a:ext cx="118407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ADD A, #9AH 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9AH. </a:t>
            </a:r>
          </a:p>
        </p:txBody>
      </p:sp>
    </p:spTree>
    <p:extLst>
      <p:ext uri="{BB962C8B-B14F-4D97-AF65-F5344CB8AC3E}">
        <p14:creationId xmlns:p14="http://schemas.microsoft.com/office/powerpoint/2010/main" val="427267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828155" y="94786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6176" y="1471082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(Relative Addressing):</a:t>
            </a:r>
          </a:p>
        </p:txBody>
      </p:sp>
      <p:sp>
        <p:nvSpPr>
          <p:cNvPr id="3" name="Rectangle 2"/>
          <p:cNvSpPr/>
          <p:nvPr/>
        </p:nvSpPr>
        <p:spPr>
          <a:xfrm>
            <a:off x="524434" y="1994302"/>
            <a:ext cx="114837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(hay offset)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-128 byte … 127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 byte.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395299" y="4115724"/>
            <a:ext cx="111094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SJMP AAA 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AAA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AAA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0107H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SJMP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0100H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0101H). </a:t>
            </a:r>
          </a:p>
        </p:txBody>
      </p:sp>
    </p:spTree>
    <p:extLst>
      <p:ext uri="{BB962C8B-B14F-4D97-AF65-F5344CB8AC3E}">
        <p14:creationId xmlns:p14="http://schemas.microsoft.com/office/powerpoint/2010/main" val="146649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828155" y="94786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6176" y="1471082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(Absolute Addressing): </a:t>
            </a:r>
          </a:p>
        </p:txBody>
      </p:sp>
      <p:sp>
        <p:nvSpPr>
          <p:cNvPr id="3" name="Rectangle 2"/>
          <p:cNvSpPr/>
          <p:nvPr/>
        </p:nvSpPr>
        <p:spPr>
          <a:xfrm>
            <a:off x="167426" y="1994302"/>
            <a:ext cx="120245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ACALL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AJMP.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ñối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 bit.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 byte.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395299" y="4115724"/>
            <a:ext cx="111094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AJMP AAA 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AAA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AAA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0F46H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AJMP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0900H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0901H). </a:t>
            </a:r>
          </a:p>
        </p:txBody>
      </p:sp>
    </p:spTree>
    <p:extLst>
      <p:ext uri="{BB962C8B-B14F-4D97-AF65-F5344CB8AC3E}">
        <p14:creationId xmlns:p14="http://schemas.microsoft.com/office/powerpoint/2010/main" val="3602630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828155" y="94786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6176" y="1471082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(Long Addressing):</a:t>
            </a:r>
          </a:p>
        </p:txBody>
      </p:sp>
      <p:sp>
        <p:nvSpPr>
          <p:cNvPr id="3" name="Rectangle 2"/>
          <p:cNvSpPr/>
          <p:nvPr/>
        </p:nvSpPr>
        <p:spPr>
          <a:xfrm>
            <a:off x="167426" y="1994302"/>
            <a:ext cx="120245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LCALL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LJMP.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bit.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64K.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3 byte.</a:t>
            </a:r>
          </a:p>
        </p:txBody>
      </p:sp>
      <p:sp>
        <p:nvSpPr>
          <p:cNvPr id="6" name="Rectangle 5"/>
          <p:cNvSpPr/>
          <p:nvPr/>
        </p:nvSpPr>
        <p:spPr>
          <a:xfrm>
            <a:off x="395299" y="4115724"/>
            <a:ext cx="111094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LJMP AAA 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AAA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AAA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A209H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lệnh LJMP nằm trong bộ nhớ tại đ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chỉ 0100H, 0101H và 0102H).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35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828155" y="947862"/>
            <a:ext cx="6590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(addressing mode):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6176" y="1471082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(Indexed Addressing): </a:t>
            </a:r>
          </a:p>
        </p:txBody>
      </p:sp>
      <p:sp>
        <p:nvSpPr>
          <p:cNvPr id="3" name="Rectangle 2"/>
          <p:cNvSpPr/>
          <p:nvPr/>
        </p:nvSpPr>
        <p:spPr>
          <a:xfrm>
            <a:off x="167426" y="1994302"/>
            <a:ext cx="120245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(PC hay DPTR)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offset (A)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 byte.</a:t>
            </a:r>
          </a:p>
        </p:txBody>
      </p:sp>
      <p:sp>
        <p:nvSpPr>
          <p:cNvPr id="6" name="Rectangle 5"/>
          <p:cNvSpPr/>
          <p:nvPr/>
        </p:nvSpPr>
        <p:spPr>
          <a:xfrm>
            <a:off x="617459" y="4107182"/>
            <a:ext cx="111094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Ví dụ:</a:t>
            </a:r>
          </a:p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JMP @A+DPTR ⇒ Lệnh nhảy gián tiếp.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47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283335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828155" y="947862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6176" y="1471082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7" name="Rectangle 6"/>
          <p:cNvSpPr/>
          <p:nvPr/>
        </p:nvSpPr>
        <p:spPr>
          <a:xfrm>
            <a:off x="578224" y="2136339"/>
            <a:ext cx="11430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</a:rPr>
              <a:t>Rn</a:t>
            </a:r>
            <a:r>
              <a:rPr lang="en-US" sz="2800" dirty="0" smtClean="0">
                <a:latin typeface="Times New Roman" panose="02020603050405020304" pitchFamily="18" charset="0"/>
              </a:rPr>
              <a:t> :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</a:rPr>
              <a:t> (R0 – R7).</a:t>
            </a:r>
          </a:p>
          <a:p>
            <a:r>
              <a:rPr lang="en-US" sz="2800" dirty="0" smtClean="0">
                <a:latin typeface="Times New Roman" panose="02020603050405020304" pitchFamily="18" charset="0"/>
              </a:rPr>
              <a:t>- direct :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</a:rPr>
              <a:t> RAM </a:t>
            </a:r>
            <a:r>
              <a:rPr lang="en-US" sz="2800" dirty="0" err="1">
                <a:latin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</a:rPr>
              <a:t> (00H-FFH)</a:t>
            </a:r>
          </a:p>
          <a:p>
            <a:r>
              <a:rPr lang="en-US" sz="2800" dirty="0" smtClean="0">
                <a:latin typeface="Times New Roman" panose="02020603050405020304" pitchFamily="18" charset="0"/>
              </a:rPr>
              <a:t>- @</a:t>
            </a:r>
            <a:r>
              <a:rPr lang="en-US" sz="2800" dirty="0" err="1">
                <a:latin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</a:rPr>
              <a:t> (R0 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R1).</a:t>
            </a:r>
          </a:p>
          <a:p>
            <a:r>
              <a:rPr lang="en-US" sz="2800" dirty="0" smtClean="0">
                <a:latin typeface="Times New Roman" panose="02020603050405020304" pitchFamily="18" charset="0"/>
              </a:rPr>
              <a:t>- source  :</a:t>
            </a:r>
            <a:r>
              <a:rPr lang="en-US" sz="2800" dirty="0" err="1" smtClean="0">
                <a:latin typeface="Times New Roman" panose="02020603050405020304" pitchFamily="18" charset="0"/>
              </a:rPr>
              <a:t>Toán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</a:rPr>
              <a:t>Rn</a:t>
            </a:r>
            <a:r>
              <a:rPr lang="en-US" sz="2800" dirty="0">
                <a:latin typeface="Times New Roman" panose="02020603050405020304" pitchFamily="18" charset="0"/>
              </a:rPr>
              <a:t>, direct 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@</a:t>
            </a:r>
            <a:r>
              <a:rPr lang="en-US" sz="2800" dirty="0" err="1">
                <a:latin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</a:rPr>
              <a:t>).</a:t>
            </a:r>
          </a:p>
          <a:p>
            <a:r>
              <a:rPr lang="en-US" sz="2800" dirty="0" smtClean="0">
                <a:latin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</a:rPr>
              <a:t>dest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: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ích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</a:rPr>
              <a:t>Rn</a:t>
            </a:r>
            <a:r>
              <a:rPr lang="en-US" sz="2800" dirty="0">
                <a:latin typeface="Times New Roman" panose="02020603050405020304" pitchFamily="18" charset="0"/>
              </a:rPr>
              <a:t>, direct 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@</a:t>
            </a:r>
            <a:r>
              <a:rPr lang="en-US" sz="2800" dirty="0" err="1">
                <a:latin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</a:rPr>
              <a:t>).</a:t>
            </a:r>
          </a:p>
          <a:p>
            <a:r>
              <a:rPr lang="en-US" sz="2800" dirty="0" smtClean="0">
                <a:latin typeface="Times New Roman" panose="02020603050405020304" pitchFamily="18" charset="0"/>
              </a:rPr>
              <a:t>- #data :  </a:t>
            </a:r>
            <a:r>
              <a:rPr lang="en-US" sz="2800" dirty="0" err="1">
                <a:latin typeface="Times New Roman" panose="02020603050405020304" pitchFamily="18" charset="0"/>
              </a:rPr>
              <a:t>Hằng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</a:rPr>
              <a:t> 8 bit (#00H - #0FFH).</a:t>
            </a:r>
          </a:p>
          <a:p>
            <a:r>
              <a:rPr lang="en-US" sz="2800" dirty="0" smtClean="0">
                <a:latin typeface="Times New Roman" panose="02020603050405020304" pitchFamily="18" charset="0"/>
              </a:rPr>
              <a:t>- #data16 : </a:t>
            </a:r>
            <a:r>
              <a:rPr lang="en-US" sz="2800" dirty="0" err="1">
                <a:latin typeface="Times New Roman" panose="02020603050405020304" pitchFamily="18" charset="0"/>
              </a:rPr>
              <a:t>Hằng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</a:rPr>
              <a:t> 16 bit (#0000H - #0FFFFH).</a:t>
            </a:r>
          </a:p>
          <a:p>
            <a:r>
              <a:rPr lang="en-US" sz="2800" dirty="0" smtClean="0">
                <a:latin typeface="Times New Roman" panose="02020603050405020304" pitchFamily="18" charset="0"/>
              </a:rPr>
              <a:t>- bit :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bit </a:t>
            </a:r>
            <a:r>
              <a:rPr lang="en-US" sz="2800" dirty="0" smtClean="0">
                <a:latin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bit).</a:t>
            </a:r>
          </a:p>
          <a:p>
            <a:r>
              <a:rPr lang="en-US" sz="2800" dirty="0" smtClean="0">
                <a:latin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</a:rPr>
              <a:t>rel</a:t>
            </a:r>
            <a:r>
              <a:rPr lang="en-US" sz="2800" dirty="0" smtClean="0">
                <a:latin typeface="Times New Roman" panose="02020603050405020304" pitchFamily="18" charset="0"/>
              </a:rPr>
              <a:t>  :Offset </a:t>
            </a:r>
            <a:r>
              <a:rPr lang="en-US" sz="2800" dirty="0">
                <a:latin typeface="Times New Roman" panose="02020603050405020304" pitchFamily="18" charset="0"/>
              </a:rPr>
              <a:t>8 bit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2700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7" name="Rectangle 6"/>
          <p:cNvSpPr/>
          <p:nvPr/>
        </p:nvSpPr>
        <p:spPr>
          <a:xfrm>
            <a:off x="578224" y="1594738"/>
            <a:ext cx="11430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addr11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ðịa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 bit.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addr16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ðịa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bit. 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←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(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((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rrr 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Thanh ghi của dãy thanh ghi (000 = R0, 001 = R1, …, 111 = R7).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R0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R1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1).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dddddddd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aaaaaaaa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eeeeeeee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3045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8051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Rectangle 2"/>
          <p:cNvSpPr/>
          <p:nvPr/>
        </p:nvSpPr>
        <p:spPr>
          <a:xfrm>
            <a:off x="470647" y="1933846"/>
            <a:ext cx="112620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“#”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“#”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6" name="Rectangle 5"/>
          <p:cNvSpPr/>
          <p:nvPr/>
        </p:nvSpPr>
        <p:spPr>
          <a:xfrm>
            <a:off x="470647" y="3626241"/>
            <a:ext cx="115375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</a:rPr>
              <a:t>MOV   A, #12H ;Nạp giá trị 12H vào thanh ghi A. 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MOV   A, 12H ;Sao </a:t>
            </a:r>
            <a:r>
              <a:rPr lang="en-US" sz="2800" dirty="0" err="1">
                <a:latin typeface="Times New Roman" panose="02020603050405020304" pitchFamily="18" charset="0"/>
              </a:rPr>
              <a:t>chép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12H </a:t>
            </a:r>
            <a:r>
              <a:rPr lang="en-US" sz="2800" dirty="0" err="1">
                <a:latin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A.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3450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8051:</a:t>
            </a:r>
          </a:p>
        </p:txBody>
      </p:sp>
      <p:sp>
        <p:nvSpPr>
          <p:cNvPr id="3" name="Rectangle 2"/>
          <p:cNvSpPr/>
          <p:nvPr/>
        </p:nvSpPr>
        <p:spPr>
          <a:xfrm>
            <a:off x="470647" y="1933846"/>
            <a:ext cx="112620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(A, B, C, …, F)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“#”.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HEX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6" name="Rectangle 5"/>
          <p:cNvSpPr/>
          <p:nvPr/>
        </p:nvSpPr>
        <p:spPr>
          <a:xfrm>
            <a:off x="332861" y="3760711"/>
            <a:ext cx="115375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 A, 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#BH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 A, #0BH 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 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#F9H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 A, #0F9H ;Thêm số 0 → đ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úng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17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8051:</a:t>
            </a:r>
          </a:p>
        </p:txBody>
      </p:sp>
      <p:sp>
        <p:nvSpPr>
          <p:cNvPr id="3" name="Rectangle 2"/>
          <p:cNvSpPr/>
          <p:nvPr/>
        </p:nvSpPr>
        <p:spPr>
          <a:xfrm>
            <a:off x="470647" y="1933846"/>
            <a:ext cx="112620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BIN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DEC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hay HEX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sp>
        <p:nvSpPr>
          <p:cNvPr id="6" name="Rectangle 5"/>
          <p:cNvSpPr/>
          <p:nvPr/>
        </p:nvSpPr>
        <p:spPr>
          <a:xfrm>
            <a:off x="618565" y="3998175"/>
            <a:ext cx="108786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 A, 64H ;Sao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64H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 A, 100 ;Sao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64H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 A, 01100100B ;Sao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64H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70647" y="3474955"/>
            <a:ext cx="101256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latin typeface="Courier New" panose="02070309020205020404" pitchFamily="49" charset="0"/>
              </a:rPr>
              <a:t>.</a:t>
            </a:r>
            <a:r>
              <a:rPr lang="pt-BR" sz="2800" dirty="0" smtClean="0">
                <a:latin typeface="Arial" panose="020B0604020202020204" pitchFamily="34" charset="0"/>
              </a:rPr>
              <a:t>Đ</a:t>
            </a:r>
            <a:r>
              <a:rPr lang="pt-BR" sz="2800" dirty="0" smtClean="0">
                <a:latin typeface="Times New Roman" panose="02020603050405020304" pitchFamily="18" charset="0"/>
              </a:rPr>
              <a:t>ịa </a:t>
            </a:r>
            <a:r>
              <a:rPr lang="pt-BR" sz="2800" dirty="0">
                <a:latin typeface="Times New Roman" panose="02020603050405020304" pitchFamily="18" charset="0"/>
              </a:rPr>
              <a:t>chỉ ô </a:t>
            </a:r>
            <a:r>
              <a:rPr lang="pt-BR" sz="2800" dirty="0" smtClean="0">
                <a:latin typeface="Times New Roman" panose="02020603050405020304" pitchFamily="18" charset="0"/>
              </a:rPr>
              <a:t>nhớ 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câu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ây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đương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02430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8051:</a:t>
            </a:r>
          </a:p>
        </p:txBody>
      </p:sp>
      <p:sp>
        <p:nvSpPr>
          <p:cNvPr id="3" name="Rectangle 2"/>
          <p:cNvSpPr/>
          <p:nvPr/>
        </p:nvSpPr>
        <p:spPr>
          <a:xfrm>
            <a:off x="470647" y="1933846"/>
            <a:ext cx="112620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(00H-FFH: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bit; 0000H-FFFFH: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bit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DPTR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6" name="Rectangle 5"/>
          <p:cNvSpPr/>
          <p:nvPr/>
        </p:nvSpPr>
        <p:spPr>
          <a:xfrm>
            <a:off x="470647" y="3531746"/>
            <a:ext cx="1204856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>
                <a:latin typeface="Times New Roman" panose="02020603050405020304" pitchFamily="18" charset="0"/>
                <a:cs typeface="Times New Roman" panose="02020603050405020304" pitchFamily="18" charset="0"/>
              </a:rPr>
              <a:t>MOV   A, #123H ;Không hợp lệ vì 123H &gt; FFH.</a:t>
            </a:r>
          </a:p>
          <a:p>
            <a:r>
              <a:rPr lang="pt-BR" sz="2800">
                <a:latin typeface="Times New Roman" panose="02020603050405020304" pitchFamily="18" charset="0"/>
                <a:cs typeface="Times New Roman" panose="02020603050405020304" pitchFamily="18" charset="0"/>
              </a:rPr>
              <a:t>MOV   A, #214 ;Hợp lệ vì 214 (D6H) &lt; FFH (255).</a:t>
            </a:r>
          </a:p>
          <a:p>
            <a:r>
              <a:rPr lang="pt-BR" sz="2800">
                <a:latin typeface="Times New Roman" panose="02020603050405020304" pitchFamily="18" charset="0"/>
                <a:cs typeface="Times New Roman" panose="02020603050405020304" pitchFamily="18" charset="0"/>
              </a:rPr>
              <a:t>MOV   A, #0F2H ;Hợp lệ vì F2H &lt; FFH.</a:t>
            </a:r>
          </a:p>
          <a:p>
            <a:r>
              <a:rPr lang="pt-BR" sz="2800">
                <a:latin typeface="Times New Roman" panose="02020603050405020304" pitchFamily="18" charset="0"/>
                <a:cs typeface="Times New Roman" panose="02020603050405020304" pitchFamily="18" charset="0"/>
              </a:rPr>
              <a:t>MOV   A, 123H ;Không hợp lệ vì 123H &gt; FFH.</a:t>
            </a:r>
          </a:p>
          <a:p>
            <a:r>
              <a:rPr lang="pt-BR" sz="2800">
                <a:latin typeface="Times New Roman" panose="02020603050405020304" pitchFamily="18" charset="0"/>
                <a:cs typeface="Times New Roman" panose="02020603050405020304" pitchFamily="18" charset="0"/>
              </a:rPr>
              <a:t>MOV   A, 200 ;Hợp lệ vì 200 (C8H) &lt; FFH (255).</a:t>
            </a:r>
          </a:p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MOV   DPTR, #123H ;Hợp lệ vì 123H &lt; FFFFH (16 bit).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55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Nhóm lệnh số học: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814" y="1693433"/>
            <a:ext cx="47472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1.1.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ADD  A, &lt;</a:t>
            </a:r>
            <a:r>
              <a:rPr lang="en-US" sz="2800" dirty="0" err="1">
                <a:latin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</a:rPr>
              <a:t>-byte&gt;: 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854931" y="2157239"/>
            <a:ext cx="43861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</a:rPr>
              <a:t> (Add). 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443753" y="2680459"/>
            <a:ext cx="112889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</a:rPr>
              <a:t>:  ADD </a:t>
            </a:r>
            <a:r>
              <a:rPr lang="en-US" sz="2800" dirty="0" err="1">
                <a:latin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A (A) </a:t>
            </a:r>
            <a:r>
              <a:rPr lang="en-US" sz="2800" dirty="0" err="1">
                <a:latin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</a:rPr>
              <a:t>  dung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</a:rPr>
              <a:t>- byte)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A. </a:t>
            </a: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498903" y="4065454"/>
            <a:ext cx="2549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72200" y="4038691"/>
            <a:ext cx="2070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ADD  A, </a:t>
            </a:r>
            <a:r>
              <a:rPr lang="en-US" sz="2800" dirty="0" err="1">
                <a:latin typeface="Times New Roman" panose="02020603050405020304" pitchFamily="18" charset="0"/>
              </a:rPr>
              <a:t>Rn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6172200" y="4655640"/>
            <a:ext cx="2468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ADD  A, direct </a:t>
            </a:r>
            <a:endParaRPr lang="en-US" sz="2800" dirty="0"/>
          </a:p>
        </p:txBody>
      </p:sp>
      <p:sp>
        <p:nvSpPr>
          <p:cNvPr id="13" name="Rectangle 12"/>
          <p:cNvSpPr/>
          <p:nvPr/>
        </p:nvSpPr>
        <p:spPr>
          <a:xfrm>
            <a:off x="6172200" y="5245826"/>
            <a:ext cx="23208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ADD  A, @</a:t>
            </a:r>
            <a:r>
              <a:rPr lang="en-US" sz="2800" dirty="0" err="1">
                <a:latin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14" name="Rectangle 13"/>
          <p:cNvSpPr/>
          <p:nvPr/>
        </p:nvSpPr>
        <p:spPr>
          <a:xfrm>
            <a:off x="6212275" y="5839449"/>
            <a:ext cx="2428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ADD  A, #data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5036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Nhóm lệnh số học: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814" y="1693433"/>
            <a:ext cx="4059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1.2. ADDC  A, &lt;src-byte&gt;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4931" y="2157239"/>
            <a:ext cx="71016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(Add with Carry).</a:t>
            </a:r>
          </a:p>
        </p:txBody>
      </p:sp>
      <p:sp>
        <p:nvSpPr>
          <p:cNvPr id="9" name="Rectangle 8"/>
          <p:cNvSpPr/>
          <p:nvPr/>
        </p:nvSpPr>
        <p:spPr>
          <a:xfrm>
            <a:off x="443753" y="2680459"/>
            <a:ext cx="112889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ADDC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(A)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-byte)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(CY),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903" y="4065454"/>
            <a:ext cx="2549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72200" y="4038691"/>
            <a:ext cx="23096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ADDC  </a:t>
            </a:r>
            <a:r>
              <a:rPr lang="en-US" sz="2800" dirty="0">
                <a:latin typeface="Times New Roman" panose="02020603050405020304" pitchFamily="18" charset="0"/>
              </a:rPr>
              <a:t>A, </a:t>
            </a:r>
            <a:r>
              <a:rPr lang="en-US" sz="2800" dirty="0" err="1">
                <a:latin typeface="Times New Roman" panose="02020603050405020304" pitchFamily="18" charset="0"/>
              </a:rPr>
              <a:t>Rn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6172200" y="4655640"/>
            <a:ext cx="27072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ADDC  </a:t>
            </a:r>
            <a:r>
              <a:rPr lang="en-US" sz="2800" dirty="0">
                <a:latin typeface="Times New Roman" panose="02020603050405020304" pitchFamily="18" charset="0"/>
              </a:rPr>
              <a:t>A, direct </a:t>
            </a:r>
            <a:endParaRPr lang="en-US" sz="2800" dirty="0"/>
          </a:p>
        </p:txBody>
      </p:sp>
      <p:sp>
        <p:nvSpPr>
          <p:cNvPr id="13" name="Rectangle 12"/>
          <p:cNvSpPr/>
          <p:nvPr/>
        </p:nvSpPr>
        <p:spPr>
          <a:xfrm>
            <a:off x="6172200" y="5245826"/>
            <a:ext cx="2559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ADDC  </a:t>
            </a:r>
            <a:r>
              <a:rPr lang="en-US" sz="2800" dirty="0">
                <a:latin typeface="Times New Roman" panose="02020603050405020304" pitchFamily="18" charset="0"/>
              </a:rPr>
              <a:t>A, @</a:t>
            </a:r>
            <a:r>
              <a:rPr lang="en-US" sz="2800" dirty="0" err="1">
                <a:latin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14" name="Rectangle 13"/>
          <p:cNvSpPr/>
          <p:nvPr/>
        </p:nvSpPr>
        <p:spPr>
          <a:xfrm>
            <a:off x="6212275" y="5839449"/>
            <a:ext cx="26671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ADDC  </a:t>
            </a:r>
            <a:r>
              <a:rPr lang="en-US" sz="2800" dirty="0">
                <a:latin typeface="Times New Roman" panose="02020603050405020304" pitchFamily="18" charset="0"/>
              </a:rPr>
              <a:t>A, #data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5887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Nhóm lệnh số học: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814" y="1693433"/>
            <a:ext cx="3999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1.3. SUBB  A, &lt;src-byte&gt;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4931" y="2157239"/>
            <a:ext cx="7946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mượn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(Subtract with Borrow).</a:t>
            </a:r>
          </a:p>
        </p:txBody>
      </p:sp>
      <p:sp>
        <p:nvSpPr>
          <p:cNvPr id="9" name="Rectangle 8"/>
          <p:cNvSpPr/>
          <p:nvPr/>
        </p:nvSpPr>
        <p:spPr>
          <a:xfrm>
            <a:off x="443753" y="2680459"/>
            <a:ext cx="112889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SUBB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(A)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-byte)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903" y="4065454"/>
            <a:ext cx="2549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72200" y="4038691"/>
            <a:ext cx="2229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SUBB  </a:t>
            </a:r>
            <a:r>
              <a:rPr lang="en-US" sz="2800" dirty="0">
                <a:latin typeface="Times New Roman" panose="02020603050405020304" pitchFamily="18" charset="0"/>
              </a:rPr>
              <a:t>A, </a:t>
            </a:r>
            <a:r>
              <a:rPr lang="en-US" sz="2800" dirty="0" err="1">
                <a:latin typeface="Times New Roman" panose="02020603050405020304" pitchFamily="18" charset="0"/>
              </a:rPr>
              <a:t>Rn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6172200" y="4655640"/>
            <a:ext cx="27072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SUBB</a:t>
            </a:r>
            <a:r>
              <a:rPr lang="en-US" sz="2800" dirty="0" smtClean="0">
                <a:latin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</a:rPr>
              <a:t>A, direct </a:t>
            </a:r>
            <a:endParaRPr lang="en-US" sz="2800" dirty="0"/>
          </a:p>
        </p:txBody>
      </p:sp>
      <p:sp>
        <p:nvSpPr>
          <p:cNvPr id="13" name="Rectangle 12"/>
          <p:cNvSpPr/>
          <p:nvPr/>
        </p:nvSpPr>
        <p:spPr>
          <a:xfrm>
            <a:off x="6172200" y="5245826"/>
            <a:ext cx="2559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SUBB</a:t>
            </a:r>
            <a:r>
              <a:rPr lang="en-US" sz="2800" dirty="0" smtClean="0">
                <a:latin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</a:rPr>
              <a:t>A, @</a:t>
            </a:r>
            <a:r>
              <a:rPr lang="en-US" sz="2800" dirty="0" err="1">
                <a:latin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14" name="Rectangle 13"/>
          <p:cNvSpPr/>
          <p:nvPr/>
        </p:nvSpPr>
        <p:spPr>
          <a:xfrm>
            <a:off x="6212275" y="5839449"/>
            <a:ext cx="26671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SUBB</a:t>
            </a:r>
            <a:r>
              <a:rPr lang="en-US" sz="2800" dirty="0" smtClean="0">
                <a:latin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</a:rPr>
              <a:t>A, #data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098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Nhóm lệnh số học: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814" y="1693433"/>
            <a:ext cx="22284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1.4. INC  byte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4931" y="2157239"/>
            <a:ext cx="58021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(Increment).</a:t>
            </a:r>
          </a:p>
        </p:txBody>
      </p:sp>
      <p:sp>
        <p:nvSpPr>
          <p:cNvPr id="9" name="Rectangle 8"/>
          <p:cNvSpPr/>
          <p:nvPr/>
        </p:nvSpPr>
        <p:spPr>
          <a:xfrm>
            <a:off x="787815" y="2680459"/>
            <a:ext cx="105211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(byte)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8903" y="4065454"/>
            <a:ext cx="2549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72200" y="4038691"/>
            <a:ext cx="12927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INC  A 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6172200" y="4655640"/>
            <a:ext cx="18886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INC </a:t>
            </a:r>
            <a:r>
              <a:rPr lang="en-US" sz="2800" dirty="0" smtClean="0">
                <a:latin typeface="Times New Roman" panose="02020603050405020304" pitchFamily="18" charset="0"/>
              </a:rPr>
              <a:t> direct </a:t>
            </a:r>
            <a:endParaRPr lang="en-US" sz="2800" dirty="0"/>
          </a:p>
        </p:txBody>
      </p:sp>
      <p:sp>
        <p:nvSpPr>
          <p:cNvPr id="13" name="Rectangle 12"/>
          <p:cNvSpPr/>
          <p:nvPr/>
        </p:nvSpPr>
        <p:spPr>
          <a:xfrm>
            <a:off x="6172200" y="5245826"/>
            <a:ext cx="1741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INC @ </a:t>
            </a:r>
            <a:r>
              <a:rPr lang="en-US" sz="2800" dirty="0" err="1" smtClean="0">
                <a:latin typeface="Times New Roman" panose="02020603050405020304" pitchFamily="18" charset="0"/>
              </a:rPr>
              <a:t>Ri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14" name="Rectangle 13"/>
          <p:cNvSpPr/>
          <p:nvPr/>
        </p:nvSpPr>
        <p:spPr>
          <a:xfrm>
            <a:off x="6212275" y="5839449"/>
            <a:ext cx="13115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INC </a:t>
            </a:r>
            <a:r>
              <a:rPr lang="en-US" sz="2800" dirty="0" err="1" smtClean="0">
                <a:latin typeface="Times New Roman" panose="02020603050405020304" pitchFamily="18" charset="0"/>
              </a:rPr>
              <a:t>Rn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3776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Nhóm lệnh số học: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814" y="1693433"/>
            <a:ext cx="1860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1.5.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 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4931" y="2157239"/>
            <a:ext cx="59837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7426" y="2680459"/>
            <a:ext cx="118407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9927" y="3419995"/>
            <a:ext cx="5466561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  1 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2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10100011 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(DPTR)  ← (DPTR) + 1</a:t>
            </a:r>
          </a:p>
        </p:txBody>
      </p:sp>
    </p:spTree>
    <p:extLst>
      <p:ext uri="{BB962C8B-B14F-4D97-AF65-F5344CB8AC3E}">
        <p14:creationId xmlns:p14="http://schemas.microsoft.com/office/powerpoint/2010/main" val="373612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Nhóm lệnh số học: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814" y="1693433"/>
            <a:ext cx="2256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1.6.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  AB</a:t>
            </a:r>
          </a:p>
        </p:txBody>
      </p:sp>
      <p:sp>
        <p:nvSpPr>
          <p:cNvPr id="8" name="Rectangle 7"/>
          <p:cNvSpPr/>
          <p:nvPr/>
        </p:nvSpPr>
        <p:spPr>
          <a:xfrm>
            <a:off x="854931" y="2157239"/>
            <a:ext cx="46891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(Multiply).</a:t>
            </a:r>
          </a:p>
        </p:txBody>
      </p:sp>
      <p:sp>
        <p:nvSpPr>
          <p:cNvPr id="9" name="Rectangle 8"/>
          <p:cNvSpPr/>
          <p:nvPr/>
        </p:nvSpPr>
        <p:spPr>
          <a:xfrm>
            <a:off x="787814" y="2895611"/>
            <a:ext cx="10332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MUL AB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8-bit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bit,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B.  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255 (0FFH)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OV=1.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97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Nhóm lệnh số học: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814" y="1693433"/>
            <a:ext cx="21531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1.7.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  AB</a:t>
            </a:r>
          </a:p>
        </p:txBody>
      </p:sp>
      <p:sp>
        <p:nvSpPr>
          <p:cNvPr id="8" name="Rectangle 7"/>
          <p:cNvSpPr/>
          <p:nvPr/>
        </p:nvSpPr>
        <p:spPr>
          <a:xfrm>
            <a:off x="854931" y="2157239"/>
            <a:ext cx="4219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Chia (Divide).</a:t>
            </a:r>
          </a:p>
        </p:txBody>
      </p:sp>
      <p:sp>
        <p:nvSpPr>
          <p:cNvPr id="9" name="Rectangle 8"/>
          <p:cNvSpPr/>
          <p:nvPr/>
        </p:nvSpPr>
        <p:spPr>
          <a:xfrm>
            <a:off x="605118" y="2895611"/>
            <a:ext cx="108248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DIV AB chia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8-bit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8-bit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OV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00H,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OV=1.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250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Nhóm lệnh logic: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871" y="1937802"/>
            <a:ext cx="10463191" cy="309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1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Nhóm lệnh logic: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51560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2.1. ANL  &lt;</a:t>
            </a:r>
            <a:r>
              <a:rPr lang="en-US" sz="2800" dirty="0" err="1">
                <a:latin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</a:rPr>
              <a:t>-byte&gt;, &lt;</a:t>
            </a:r>
            <a:r>
              <a:rPr lang="en-US" sz="2800" dirty="0" err="1">
                <a:latin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</a:rPr>
              <a:t>-byte&gt;</a:t>
            </a:r>
          </a:p>
        </p:txBody>
      </p:sp>
      <p:sp>
        <p:nvSpPr>
          <p:cNvPr id="7" name="Rectangle 6"/>
          <p:cNvSpPr/>
          <p:nvPr/>
        </p:nvSpPr>
        <p:spPr>
          <a:xfrm>
            <a:off x="891215" y="2241222"/>
            <a:ext cx="5244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2.2.  ORL  &lt;</a:t>
            </a:r>
            <a:r>
              <a:rPr lang="en-US" sz="2800" dirty="0" err="1">
                <a:latin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</a:rPr>
              <a:t>-byte&gt;, &lt;</a:t>
            </a:r>
            <a:r>
              <a:rPr lang="en-US" sz="2800" dirty="0" err="1">
                <a:latin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</a:rPr>
              <a:t>-byte&gt;</a:t>
            </a:r>
          </a:p>
        </p:txBody>
      </p:sp>
      <p:sp>
        <p:nvSpPr>
          <p:cNvPr id="9" name="Rectangle 8"/>
          <p:cNvSpPr/>
          <p:nvPr/>
        </p:nvSpPr>
        <p:spPr>
          <a:xfrm>
            <a:off x="935587" y="2855881"/>
            <a:ext cx="53346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2.3.  XRL  &lt;</a:t>
            </a:r>
            <a:r>
              <a:rPr lang="en-US" sz="2800" dirty="0" err="1">
                <a:latin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</a:rPr>
              <a:t>-byte&gt;, &lt;</a:t>
            </a:r>
            <a:r>
              <a:rPr lang="en-US" sz="2800" dirty="0" err="1">
                <a:latin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</a:rPr>
              <a:t>-byte&gt; </a:t>
            </a: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935587" y="3470540"/>
            <a:ext cx="20894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2.4.  CLR  A 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935587" y="4085199"/>
            <a:ext cx="6421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(Clear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98498" y="4805534"/>
            <a:ext cx="91481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0).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116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logic: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18277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RL  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35587" y="2276211"/>
            <a:ext cx="8015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(Rotate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Left).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36176" y="3003628"/>
            <a:ext cx="113964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bit. Bit 7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0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336176" y="4394036"/>
            <a:ext cx="52443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 Cho </a:t>
            </a:r>
            <a:r>
              <a:rPr lang="en-US" sz="2800" dirty="0" err="1">
                <a:latin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</a:rPr>
              <a:t> (A)=C5H.</a:t>
            </a:r>
          </a:p>
          <a:p>
            <a:r>
              <a:rPr lang="en-US" sz="2800" dirty="0" err="1">
                <a:latin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RL A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: (A)=8BH 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833" y="1662268"/>
            <a:ext cx="9124733" cy="4209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10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1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logic: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19297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2.6.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RLC  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35587" y="2276211"/>
            <a:ext cx="78362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36176" y="3003628"/>
            <a:ext cx="11093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bit. Bit 7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0.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336176" y="4592820"/>
            <a:ext cx="11093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 Cho </a:t>
            </a:r>
            <a:r>
              <a:rPr lang="en-US" sz="2800" dirty="0" err="1">
                <a:latin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</a:rPr>
              <a:t> (A)=C5H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</a:rPr>
              <a:t> CY=0. </a:t>
            </a:r>
          </a:p>
          <a:p>
            <a:r>
              <a:rPr lang="en-US" sz="2800" dirty="0" err="1">
                <a:latin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RLC A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: (A)=8AH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</a:rPr>
              <a:t> CY=1 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724" y="1154524"/>
            <a:ext cx="10504034" cy="438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293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12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logic: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17999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2.7.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RR  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35587" y="2276211"/>
            <a:ext cx="8353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(Rotate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Right).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87814" y="3003628"/>
            <a:ext cx="104673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bit. Bit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7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935586" y="4082118"/>
            <a:ext cx="479286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 Cho </a:t>
            </a:r>
            <a:r>
              <a:rPr lang="en-US" sz="2800" dirty="0" err="1">
                <a:latin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</a:rPr>
              <a:t> (A)=</a:t>
            </a:r>
            <a:r>
              <a:rPr lang="en-US" sz="2800" dirty="0" smtClean="0">
                <a:latin typeface="Times New Roman" panose="02020603050405020304" pitchFamily="18" charset="0"/>
              </a:rPr>
              <a:t>C5H.</a:t>
            </a:r>
            <a:r>
              <a:rPr lang="pt-BR" sz="2800" dirty="0" smtClean="0">
                <a:latin typeface="Times New Roman" panose="02020603050405020304" pitchFamily="18" charset="0"/>
              </a:rPr>
              <a:t>Sau </a:t>
            </a:r>
            <a:r>
              <a:rPr lang="pt-BR" sz="2800" dirty="0">
                <a:latin typeface="Times New Roman" panose="02020603050405020304" pitchFamily="18" charset="0"/>
              </a:rPr>
              <a:t>khi thực thi lệnh RR A thì: (A)=E2H 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450" y="1197721"/>
            <a:ext cx="10008101" cy="4433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527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1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logic: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0387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2.8.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RRC  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35587" y="2276211"/>
            <a:ext cx="7975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36176" y="3003628"/>
            <a:ext cx="113964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bit. Bit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7.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336176" y="4488748"/>
            <a:ext cx="52174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 Cho </a:t>
            </a:r>
            <a:r>
              <a:rPr lang="en-US" sz="2800" dirty="0" err="1">
                <a:latin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</a:rPr>
              <a:t> (A)=C5H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</a:rPr>
              <a:t> CY=0. </a:t>
            </a:r>
            <a:r>
              <a:rPr lang="en-US" sz="2800" dirty="0" err="1" smtClean="0">
                <a:latin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RRC A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: (A)=62H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</a:rPr>
              <a:t> CY=1 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2538" y="1940242"/>
            <a:ext cx="9144581" cy="373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50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1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Nhóm lệnh di chuyển dữ liệu: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53719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3.1.  MOV  &lt;dest-byte&gt;, &lt;src-byte&gt;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03758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Di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-byte)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byte).</a:t>
            </a:r>
          </a:p>
        </p:txBody>
      </p:sp>
      <p:sp>
        <p:nvSpPr>
          <p:cNvPr id="3" name="Rectangle 2"/>
          <p:cNvSpPr/>
          <p:nvPr/>
        </p:nvSpPr>
        <p:spPr>
          <a:xfrm>
            <a:off x="610405" y="3779548"/>
            <a:ext cx="112633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534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Nhóm lệnh di chuyển dữ liệu: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5079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3.2.  MOVC  A, @A+ &lt;base-reg&gt;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0375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Di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610405" y="2966881"/>
            <a:ext cx="1081959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MOVC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bit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PC).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do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bit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217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Nhóm lệnh di chuyển dữ liệu: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55483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3.3. MOVX  &lt;dest-byte&gt;, &lt;src-byte&gt;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0375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• Chức nang:  Di chuyển ở bộ nhớ ngoài (Move External).</a:t>
            </a:r>
          </a:p>
        </p:txBody>
      </p:sp>
      <p:sp>
        <p:nvSpPr>
          <p:cNvPr id="3" name="Rectangle 2"/>
          <p:cNvSpPr/>
          <p:nvPr/>
        </p:nvSpPr>
        <p:spPr>
          <a:xfrm>
            <a:off x="787814" y="2966881"/>
            <a:ext cx="10453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MOVX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MOV).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bit hay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256 byte hay 64 KB.</a:t>
            </a:r>
          </a:p>
        </p:txBody>
      </p:sp>
    </p:spTree>
    <p:extLst>
      <p:ext uri="{BB962C8B-B14F-4D97-AF65-F5344CB8AC3E}">
        <p14:creationId xmlns:p14="http://schemas.microsoft.com/office/powerpoint/2010/main" val="917848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Nhóm lệnh di chuyển dữ liệu: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3967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3.4 MOV  DPTR, #data16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0375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16-bit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DPTR.</a:t>
            </a:r>
          </a:p>
        </p:txBody>
      </p:sp>
      <p:sp>
        <p:nvSpPr>
          <p:cNvPr id="3" name="Rectangle 2"/>
          <p:cNvSpPr/>
          <p:nvPr/>
        </p:nvSpPr>
        <p:spPr>
          <a:xfrm>
            <a:off x="935587" y="2966881"/>
            <a:ext cx="105616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ñuợc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16-bit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16-bit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ở byte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Byte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DPH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DPL.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24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Nhóm lệnh di chuyển dữ liệu: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8184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3.5.  PUSH  direct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0375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(stack).</a:t>
            </a:r>
          </a:p>
        </p:txBody>
      </p:sp>
      <p:sp>
        <p:nvSpPr>
          <p:cNvPr id="3" name="Rectangle 2"/>
          <p:cNvSpPr/>
          <p:nvPr/>
        </p:nvSpPr>
        <p:spPr>
          <a:xfrm>
            <a:off x="1102659" y="2966881"/>
            <a:ext cx="97894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stack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ñuợc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stack.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9390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Nhóm lệnh di chuyển dữ liệu: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3658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3.6. POP direct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0375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(stack).</a:t>
            </a:r>
          </a:p>
        </p:txBody>
      </p:sp>
      <p:sp>
        <p:nvSpPr>
          <p:cNvPr id="3" name="Rectangle 2"/>
          <p:cNvSpPr/>
          <p:nvPr/>
        </p:nvSpPr>
        <p:spPr>
          <a:xfrm>
            <a:off x="935587" y="2966881"/>
            <a:ext cx="101716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stack SP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stack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841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Nhóm lệnh di chuyển dữ liệu: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32810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3.7.  XCH  A, &lt;byte&gt;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</a:t>
            </a:r>
          </a:p>
        </p:txBody>
      </p:sp>
      <p:sp>
        <p:nvSpPr>
          <p:cNvPr id="3" name="Rectangle 2"/>
          <p:cNvSpPr/>
          <p:nvPr/>
        </p:nvSpPr>
        <p:spPr>
          <a:xfrm>
            <a:off x="330473" y="3298018"/>
            <a:ext cx="112633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XCH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ban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8131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Nhóm lệnh di chuyển dữ liệu: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32672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3.8.  XCHD  A, @Ri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digit (Exchange Digit).</a:t>
            </a:r>
          </a:p>
        </p:txBody>
      </p:sp>
      <p:sp>
        <p:nvSpPr>
          <p:cNvPr id="3" name="Rectangle 2"/>
          <p:cNvSpPr/>
          <p:nvPr/>
        </p:nvSpPr>
        <p:spPr>
          <a:xfrm>
            <a:off x="330473" y="3298018"/>
            <a:ext cx="112633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XCHD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nửa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digit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hex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BCD)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nửa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Nửa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8413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1259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4.1. CLR  bit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(Clear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6176" y="3123938"/>
            <a:ext cx="115375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0).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6165" y="423935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Cho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CY=1, (P1)=FFH. 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CLR 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CY=0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076" y="4701015"/>
            <a:ext cx="3168190" cy="108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1061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4.2.  CPL  bit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(Complex).</a:t>
            </a:r>
          </a:p>
        </p:txBody>
      </p:sp>
      <p:sp>
        <p:nvSpPr>
          <p:cNvPr id="3" name="Rectangle 2"/>
          <p:cNvSpPr/>
          <p:nvPr/>
        </p:nvSpPr>
        <p:spPr>
          <a:xfrm>
            <a:off x="403411" y="2969788"/>
            <a:ext cx="115375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CPL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3137" y="4975412"/>
            <a:ext cx="6429517" cy="109025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03411" y="4286709"/>
            <a:ext cx="49958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</a:rPr>
              <a:t>Ví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dụ</a:t>
            </a:r>
            <a:r>
              <a:rPr lang="en-US" sz="2800" dirty="0" smtClean="0">
                <a:latin typeface="Times New Roman" panose="02020603050405020304" pitchFamily="18" charset="0"/>
              </a:rPr>
              <a:t> :</a:t>
            </a:r>
            <a:r>
              <a:rPr lang="en-US" sz="2800" dirty="0" err="1" smtClean="0">
                <a:latin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CPL P1.3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: P1.3=0 </a:t>
            </a:r>
            <a:r>
              <a:rPr lang="en-US" sz="2800" dirty="0" err="1">
                <a:latin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</a:rPr>
              <a:t> (P1)=F7H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039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1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784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4.3.  SETB  &lt;bit&gt;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Chức </a:t>
            </a:r>
            <a:r>
              <a:rPr lang="da-D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da-DK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Set bit bằng 1 (Set Bit).</a:t>
            </a:r>
          </a:p>
        </p:txBody>
      </p:sp>
      <p:sp>
        <p:nvSpPr>
          <p:cNvPr id="3" name="Rectangle 2"/>
          <p:cNvSpPr/>
          <p:nvPr/>
        </p:nvSpPr>
        <p:spPr>
          <a:xfrm>
            <a:off x="935587" y="2996683"/>
            <a:ext cx="103196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SETB set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SETB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935587" y="4831087"/>
            <a:ext cx="315231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</a:rPr>
              <a:t>Ví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dụ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SETB P1.3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: P1.3=1 </a:t>
            </a:r>
            <a:r>
              <a:rPr lang="en-US" sz="2800" dirty="0" err="1">
                <a:latin typeface="Times New Roman" panose="02020603050405020304" pitchFamily="18" charset="0"/>
              </a:rPr>
              <a:t>tức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</a:rPr>
              <a:t> (P1)=08H 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6814" y="4701541"/>
            <a:ext cx="6609434" cy="113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578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61203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4.4.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 &lt;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-bit&gt;, &lt;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-bit&gt;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Di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-bit)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-bit).</a:t>
            </a:r>
          </a:p>
        </p:txBody>
      </p:sp>
      <p:sp>
        <p:nvSpPr>
          <p:cNvPr id="3" name="Rectangle 2"/>
          <p:cNvSpPr/>
          <p:nvPr/>
        </p:nvSpPr>
        <p:spPr>
          <a:xfrm>
            <a:off x="935587" y="2996683"/>
            <a:ext cx="105616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bit.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613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64205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4.4.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-bit&gt;, &lt;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-bit&gt;</a:t>
            </a:r>
          </a:p>
        </p:txBody>
      </p:sp>
      <p:sp>
        <p:nvSpPr>
          <p:cNvPr id="7" name="Rectangle 6"/>
          <p:cNvSpPr/>
          <p:nvPr/>
        </p:nvSpPr>
        <p:spPr>
          <a:xfrm>
            <a:off x="519952" y="2479367"/>
            <a:ext cx="102609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</a:rPr>
              <a:t>: Cho </a:t>
            </a:r>
            <a:r>
              <a:rPr lang="en-US" sz="2800" dirty="0" err="1">
                <a:latin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truớc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</a:rPr>
              <a:t> CY=1, (P1)=</a:t>
            </a:r>
            <a:r>
              <a:rPr lang="en-US" sz="2800" dirty="0" smtClean="0">
                <a:latin typeface="Times New Roman" panose="02020603050405020304" pitchFamily="18" charset="0"/>
              </a:rPr>
              <a:t>C5H.Sau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MOV C, P1.3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</a:rPr>
              <a:t> CY=0, (P1)=C5H 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597" y="4099568"/>
            <a:ext cx="9278287" cy="195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28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3968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4.5.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JB  bit,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</a:t>
            </a:r>
          </a:p>
        </p:txBody>
      </p:sp>
      <p:sp>
        <p:nvSpPr>
          <p:cNvPr id="3" name="Rectangle 2"/>
          <p:cNvSpPr/>
          <p:nvPr/>
        </p:nvSpPr>
        <p:spPr>
          <a:xfrm>
            <a:off x="787815" y="2996683"/>
            <a:ext cx="107632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610405" y="4696617"/>
            <a:ext cx="18742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05" y="312472"/>
            <a:ext cx="10303494" cy="623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7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6564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4.6.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JNB  bit,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0.</a:t>
            </a:r>
          </a:p>
        </p:txBody>
      </p:sp>
      <p:sp>
        <p:nvSpPr>
          <p:cNvPr id="3" name="Rectangle 2"/>
          <p:cNvSpPr/>
          <p:nvPr/>
        </p:nvSpPr>
        <p:spPr>
          <a:xfrm>
            <a:off x="610405" y="2996683"/>
            <a:ext cx="108868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935587" y="4615934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05" y="579291"/>
            <a:ext cx="9198591" cy="5842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10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635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4.7.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JBC  bit,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= 0).</a:t>
            </a:r>
          </a:p>
        </p:txBody>
      </p:sp>
      <p:sp>
        <p:nvSpPr>
          <p:cNvPr id="3" name="Rectangle 2"/>
          <p:cNvSpPr/>
          <p:nvPr/>
        </p:nvSpPr>
        <p:spPr>
          <a:xfrm>
            <a:off x="610405" y="2996683"/>
            <a:ext cx="1094061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935587" y="4615934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789" y="1178249"/>
            <a:ext cx="11088579" cy="458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36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018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4.18.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JC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= 1.</a:t>
            </a:r>
          </a:p>
        </p:txBody>
      </p:sp>
      <p:sp>
        <p:nvSpPr>
          <p:cNvPr id="3" name="Rectangle 2"/>
          <p:cNvSpPr/>
          <p:nvPr/>
        </p:nvSpPr>
        <p:spPr>
          <a:xfrm>
            <a:off x="787814" y="2996683"/>
            <a:ext cx="107094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=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935587" y="4387334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8384" y="1769935"/>
            <a:ext cx="8560616" cy="420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11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18389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4.9.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JC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= 1.</a:t>
            </a:r>
          </a:p>
        </p:txBody>
      </p:sp>
      <p:sp>
        <p:nvSpPr>
          <p:cNvPr id="3" name="Rectangle 2"/>
          <p:cNvSpPr/>
          <p:nvPr/>
        </p:nvSpPr>
        <p:spPr>
          <a:xfrm>
            <a:off x="787814" y="2996683"/>
            <a:ext cx="107094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=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935587" y="4387334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657" y="1549989"/>
            <a:ext cx="8876644" cy="435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78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4. Nhóm lệnh xử lý bit: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2008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4.9.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JNC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54608" y="1720941"/>
            <a:ext cx="56316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= 0.</a:t>
            </a:r>
          </a:p>
        </p:txBody>
      </p:sp>
      <p:sp>
        <p:nvSpPr>
          <p:cNvPr id="3" name="Rectangle 2"/>
          <p:cNvSpPr/>
          <p:nvPr/>
        </p:nvSpPr>
        <p:spPr>
          <a:xfrm>
            <a:off x="213729" y="2321356"/>
            <a:ext cx="112230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=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935587" y="4387334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303" y="3275463"/>
            <a:ext cx="6144101" cy="3452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09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 Nhóm lệnh rẽ nhánh: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3140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5.1. ACALL addr11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(Absolute Call)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87814" y="2996683"/>
            <a:ext cx="1070942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ACALL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rằng,chuong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ACALL.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8364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 Nhóm lệnh rẽ nhánh: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3223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5.2.  LCALL  addr16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(Long Call).</a:t>
            </a:r>
          </a:p>
        </p:txBody>
      </p:sp>
      <p:sp>
        <p:nvSpPr>
          <p:cNvPr id="3" name="Rectangle 2"/>
          <p:cNvSpPr/>
          <p:nvPr/>
        </p:nvSpPr>
        <p:spPr>
          <a:xfrm>
            <a:off x="610405" y="3298018"/>
            <a:ext cx="1070942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LCALL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64KB.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752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426" y="57204"/>
            <a:ext cx="11565228" cy="759853"/>
          </a:xfrm>
        </p:spPr>
        <p:txBody>
          <a:bodyPr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CHUONG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: TẬP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LỆNH CỦA 8051 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814" y="733915"/>
            <a:ext cx="852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TẬP LỆNH CỦA 8051 (8051 INSTRUCTION SET):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6176" y="1197721"/>
            <a:ext cx="1167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 Nhóm lệnh rẽ nhánh: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587" y="1720941"/>
            <a:ext cx="158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5.3.  RET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0405" y="2343911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(Return).</a:t>
            </a:r>
          </a:p>
        </p:txBody>
      </p:sp>
      <p:sp>
        <p:nvSpPr>
          <p:cNvPr id="3" name="Rectangle 2"/>
          <p:cNvSpPr/>
          <p:nvPr/>
        </p:nvSpPr>
        <p:spPr>
          <a:xfrm>
            <a:off x="610405" y="3298018"/>
            <a:ext cx="1070942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RET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stack,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stack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PC,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truờng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ACALL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LCALL.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8886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1" grpId="0"/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158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5.3.  RET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8706" y="565222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ý: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87753" y="1324526"/>
            <a:ext cx="1148012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NHÃN, do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chuongtrình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con).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RET.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487754" y="4002182"/>
            <a:ext cx="114801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Courier New" panose="02070309020205020404" pitchFamily="49" charset="0"/>
              </a:rPr>
              <a:t>o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Giữa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: </a:t>
            </a:r>
          </a:p>
          <a:p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SJMP  </a:t>
            </a:r>
            <a:r>
              <a:rPr lang="en-US" sz="2800" dirty="0" smtClean="0">
                <a:latin typeface="Times New Roman" panose="02020603050405020304" pitchFamily="18" charset="0"/>
              </a:rPr>
              <a:t>$.</a:t>
            </a:r>
            <a:r>
              <a:rPr lang="en-US" sz="2800" dirty="0" smtClean="0">
                <a:latin typeface="Arial" panose="020B0604020202020204" pitchFamily="34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SJMP  MAIN (MAIN: </a:t>
            </a:r>
            <a:r>
              <a:rPr lang="en-US" sz="2800" dirty="0" err="1">
                <a:latin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</a:rPr>
              <a:t>). </a:t>
            </a:r>
          </a:p>
          <a:p>
            <a:r>
              <a:rPr lang="en-US" sz="2800" dirty="0">
                <a:latin typeface="Courier New" panose="02070309020205020404" pitchFamily="49" charset="0"/>
              </a:rPr>
              <a:t>o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nhiều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bất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iểm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</a:rPr>
              <a:t>tùy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vàonguời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yêu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cầu</a:t>
            </a:r>
            <a:r>
              <a:rPr lang="en-US" sz="2800" dirty="0">
                <a:latin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</a:rPr>
              <a:t> ACALL, LCALL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</a:rPr>
              <a:t>). </a:t>
            </a:r>
          </a:p>
          <a:p>
            <a:r>
              <a:rPr lang="en-US" sz="2800" dirty="0">
                <a:latin typeface="Courier New" panose="02070309020205020404" pitchFamily="49" charset="0"/>
              </a:rPr>
              <a:t>o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nhiều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con.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1849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3" grpId="0"/>
      <p:bldP spid="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158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5.3.  RET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8706" y="565222"/>
            <a:ext cx="11263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ý: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2517" y="1187543"/>
            <a:ext cx="5163671" cy="541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012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2951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5.5.  AJMP  addr11</a:t>
            </a:r>
          </a:p>
        </p:txBody>
      </p:sp>
      <p:sp>
        <p:nvSpPr>
          <p:cNvPr id="3" name="Rectangle 2"/>
          <p:cNvSpPr/>
          <p:nvPr/>
        </p:nvSpPr>
        <p:spPr>
          <a:xfrm>
            <a:off x="1018279" y="768420"/>
            <a:ext cx="86132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(Absolute Jump).</a:t>
            </a:r>
          </a:p>
        </p:txBody>
      </p:sp>
      <p:sp>
        <p:nvSpPr>
          <p:cNvPr id="4" name="Rectangle 3"/>
          <p:cNvSpPr/>
          <p:nvPr/>
        </p:nvSpPr>
        <p:spPr>
          <a:xfrm>
            <a:off x="487753" y="1726462"/>
            <a:ext cx="29445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5.6.  LJMP  addr16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8279" y="2479577"/>
            <a:ext cx="5586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(Long Jump).</a:t>
            </a:r>
          </a:p>
        </p:txBody>
      </p:sp>
      <p:sp>
        <p:nvSpPr>
          <p:cNvPr id="7" name="Rectangle 6"/>
          <p:cNvSpPr/>
          <p:nvPr/>
        </p:nvSpPr>
        <p:spPr>
          <a:xfrm>
            <a:off x="487753" y="3256171"/>
            <a:ext cx="2306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5.7.  SJMP  </a:t>
            </a:r>
            <a:r>
              <a:rPr lang="en-US" sz="2800" dirty="0" err="1">
                <a:latin typeface="Times New Roman" panose="02020603050405020304" pitchFamily="18" charset="0"/>
              </a:rPr>
              <a:t>rel</a:t>
            </a:r>
            <a:endParaRPr lang="en-US" sz="2800" dirty="0">
              <a:latin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8279" y="4032765"/>
            <a:ext cx="61109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ngắn</a:t>
            </a:r>
            <a:r>
              <a:rPr lang="en-US" sz="2800" dirty="0">
                <a:latin typeface="Times New Roman" panose="02020603050405020304" pitchFamily="18" charset="0"/>
              </a:rPr>
              <a:t> (Short Jump).</a:t>
            </a:r>
          </a:p>
        </p:txBody>
      </p:sp>
    </p:spTree>
    <p:extLst>
      <p:ext uri="{BB962C8B-B14F-4D97-AF65-F5344CB8AC3E}">
        <p14:creationId xmlns:p14="http://schemas.microsoft.com/office/powerpoint/2010/main" val="361410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4" grpId="0"/>
      <p:bldP spid="5" grpId="0"/>
      <p:bldP spid="7" grpId="0"/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18197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5.9.  JZ  rel</a:t>
            </a:r>
          </a:p>
        </p:txBody>
      </p:sp>
      <p:sp>
        <p:nvSpPr>
          <p:cNvPr id="3" name="Rectangle 2"/>
          <p:cNvSpPr/>
          <p:nvPr/>
        </p:nvSpPr>
        <p:spPr>
          <a:xfrm>
            <a:off x="1018279" y="768420"/>
            <a:ext cx="7868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0.</a:t>
            </a:r>
          </a:p>
        </p:txBody>
      </p:sp>
      <p:sp>
        <p:nvSpPr>
          <p:cNvPr id="4" name="Rectangle 3"/>
          <p:cNvSpPr/>
          <p:nvPr/>
        </p:nvSpPr>
        <p:spPr>
          <a:xfrm>
            <a:off x="487753" y="1726462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841" y="1726462"/>
            <a:ext cx="5026762" cy="302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4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22589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5.10.  JNZ  rel</a:t>
            </a:r>
          </a:p>
        </p:txBody>
      </p:sp>
      <p:sp>
        <p:nvSpPr>
          <p:cNvPr id="3" name="Rectangle 2"/>
          <p:cNvSpPr/>
          <p:nvPr/>
        </p:nvSpPr>
        <p:spPr>
          <a:xfrm>
            <a:off x="1018279" y="768420"/>
            <a:ext cx="9224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/>
              <a:t>• </a:t>
            </a:r>
            <a:r>
              <a:rPr lang="en-US" sz="2800" dirty="0" err="1"/>
              <a:t>Chức</a:t>
            </a:r>
            <a:r>
              <a:rPr lang="en-US" sz="2800" dirty="0"/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/>
              <a:t>:  </a:t>
            </a:r>
            <a:r>
              <a:rPr lang="en-US" sz="2800" dirty="0" err="1"/>
              <a:t>Nhảy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A </a:t>
            </a:r>
            <a:r>
              <a:rPr lang="en-US" sz="2800" dirty="0" err="1"/>
              <a:t>khác</a:t>
            </a:r>
            <a:r>
              <a:rPr lang="en-US" sz="2800" dirty="0"/>
              <a:t> 0.</a:t>
            </a:r>
          </a:p>
        </p:txBody>
      </p:sp>
      <p:sp>
        <p:nvSpPr>
          <p:cNvPr id="4" name="Rectangle 3"/>
          <p:cNvSpPr/>
          <p:nvPr/>
        </p:nvSpPr>
        <p:spPr>
          <a:xfrm>
            <a:off x="487753" y="1726462"/>
            <a:ext cx="1630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081" y="1879009"/>
            <a:ext cx="6447667" cy="428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79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61216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5.11.  CJNE  &lt;dest-byte&gt;, &lt;src-byte&gt;, rel</a:t>
            </a:r>
          </a:p>
        </p:txBody>
      </p:sp>
      <p:sp>
        <p:nvSpPr>
          <p:cNvPr id="3" name="Rectangle 2"/>
          <p:cNvSpPr/>
          <p:nvPr/>
        </p:nvSpPr>
        <p:spPr>
          <a:xfrm>
            <a:off x="1018279" y="768420"/>
            <a:ext cx="7050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655208" y="1665692"/>
            <a:ext cx="111378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CJNE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-byte)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-byte)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rồi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=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byte)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-byte)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 = 0.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50827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61216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5.11.  CJNE  &lt;dest-byte&gt;, &lt;src-byte&gt;, rel</a:t>
            </a:r>
          </a:p>
        </p:txBody>
      </p:sp>
      <p:sp>
        <p:nvSpPr>
          <p:cNvPr id="3" name="Rectangle 2"/>
          <p:cNvSpPr/>
          <p:nvPr/>
        </p:nvSpPr>
        <p:spPr>
          <a:xfrm>
            <a:off x="487753" y="565222"/>
            <a:ext cx="16305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2212" y="1088442"/>
            <a:ext cx="5584473" cy="54468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824" y="115748"/>
            <a:ext cx="7219665" cy="668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13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2" y="42002"/>
            <a:ext cx="11385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5.11.  CJNE  &lt;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-byte&gt;, &lt;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-byte&gt;,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23330" y="1669443"/>
            <a:ext cx="999016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Ví dụ 1: Cho biết truớc (A)=34H, (01H)=(R1)=34H, (34H)=B9H. 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CJNE   A, 01H, AAA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CJNE   @R1, #9BH, BBB 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BBB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C=0.</a:t>
            </a:r>
          </a:p>
        </p:txBody>
      </p:sp>
      <p:sp>
        <p:nvSpPr>
          <p:cNvPr id="7" name="Rectangle 6"/>
          <p:cNvSpPr/>
          <p:nvPr/>
        </p:nvSpPr>
        <p:spPr>
          <a:xfrm>
            <a:off x="487753" y="807668"/>
            <a:ext cx="105123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latin typeface="Bookshelf Symbol 7" panose="05010101010101010101" pitchFamily="2" charset="2"/>
              </a:rPr>
              <a:t>•</a:t>
            </a:r>
            <a:r>
              <a:rPr lang="pt-BR" sz="2800" dirty="0">
                <a:latin typeface="Arial" panose="020B0604020202020204" pitchFamily="34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</a:rPr>
              <a:t>Ví dụ 2: Cho chuỗi lệnh: 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 CLR C 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 MOV A, #40H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 MOV 40H, #0B1H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 CJNE A, 40H, AAA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 MOV 40H, #1BH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AAA: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 ADDC A, 40H </a:t>
            </a:r>
          </a:p>
        </p:txBody>
      </p:sp>
      <p:sp>
        <p:nvSpPr>
          <p:cNvPr id="3" name="Rectangle 2"/>
          <p:cNvSpPr/>
          <p:nvPr/>
        </p:nvSpPr>
        <p:spPr>
          <a:xfrm>
            <a:off x="1004440" y="5346861"/>
            <a:ext cx="91117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chuỗi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 (A)=F1H, (40H)=B1H, CY=0.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1004440" y="4622758"/>
            <a:ext cx="77198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chuỗi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</a:rPr>
              <a:t> (</a:t>
            </a:r>
            <a:r>
              <a:rPr lang="en-US" sz="2800" dirty="0" smtClean="0">
                <a:latin typeface="Times New Roman" panose="02020603050405020304" pitchFamily="18" charset="0"/>
              </a:rPr>
              <a:t>A), (</a:t>
            </a:r>
            <a:r>
              <a:rPr lang="en-US" sz="2800" dirty="0">
                <a:latin typeface="Times New Roman" panose="02020603050405020304" pitchFamily="18" charset="0"/>
              </a:rPr>
              <a:t>40H</a:t>
            </a:r>
            <a:r>
              <a:rPr lang="en-US" sz="2800" dirty="0" smtClean="0">
                <a:latin typeface="Times New Roman" panose="02020603050405020304" pitchFamily="18" charset="0"/>
              </a:rPr>
              <a:t>), CY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</a:rPr>
              <a:t>????.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0921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2" grpId="1"/>
      <p:bldP spid="7" grpId="0"/>
      <p:bldP spid="3" grpId="0"/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49712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5.12.  DJNZ  &lt;byte&gt;, &lt;rel-addr&gt;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0182" y="796555"/>
            <a:ext cx="69317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</a:rPr>
              <a:t> 0.</a:t>
            </a:r>
          </a:p>
        </p:txBody>
      </p:sp>
      <p:sp>
        <p:nvSpPr>
          <p:cNvPr id="4" name="Rectangle 3"/>
          <p:cNvSpPr/>
          <p:nvPr/>
        </p:nvSpPr>
        <p:spPr>
          <a:xfrm>
            <a:off x="930182" y="1551108"/>
            <a:ext cx="101270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</a:rPr>
              <a:t>:  DJNZ </a:t>
            </a:r>
            <a:r>
              <a:rPr lang="en-US" sz="2800" dirty="0" err="1">
                <a:latin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rẽ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nhánh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</a:rPr>
              <a:t>   </a:t>
            </a:r>
            <a:r>
              <a:rPr lang="en-US" sz="2800" dirty="0" err="1">
                <a:latin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bởi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hạng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</a:rPr>
              <a:t> 0. </a:t>
            </a:r>
            <a:r>
              <a:rPr lang="en-US" sz="2800" dirty="0" err="1">
                <a:latin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giá</a:t>
            </a:r>
            <a:r>
              <a:rPr lang="en-US" sz="2800" dirty="0" smtClean="0">
                <a:latin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</a:rPr>
              <a:t> ban </a:t>
            </a:r>
            <a:r>
              <a:rPr lang="en-US" sz="2800" dirty="0" err="1">
                <a:latin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</a:rPr>
              <a:t>ầu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</a:rPr>
              <a:t> 00H ta </a:t>
            </a:r>
            <a:r>
              <a:rPr lang="en-US" sz="2800" dirty="0" err="1">
                <a:latin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tràn</a:t>
            </a:r>
            <a:r>
              <a:rPr lang="en-US" sz="2800" dirty="0">
                <a:latin typeface="Times New Roman" panose="02020603050405020304" pitchFamily="18" charset="0"/>
              </a:rPr>
              <a:t> sang 0FFH. </a:t>
            </a:r>
            <a:r>
              <a:rPr lang="en-US" sz="2800" dirty="0" err="1">
                <a:latin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cờ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</a:rPr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3824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42002"/>
            <a:ext cx="49712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5.12.  DJNZ  &lt;byte&gt;, &lt;rel-addr&gt;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0182" y="796555"/>
            <a:ext cx="16161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966" y="462163"/>
            <a:ext cx="8860055" cy="5333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48" y="580177"/>
            <a:ext cx="8586873" cy="507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82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14648" y="259888"/>
            <a:ext cx="1712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5.13. NOP</a:t>
            </a:r>
          </a:p>
        </p:txBody>
      </p:sp>
      <p:sp>
        <p:nvSpPr>
          <p:cNvPr id="3" name="Rectangle 2"/>
          <p:cNvSpPr/>
          <p:nvPr/>
        </p:nvSpPr>
        <p:spPr>
          <a:xfrm>
            <a:off x="957076" y="1116070"/>
            <a:ext cx="66832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(No Operation).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102778" y="1972253"/>
            <a:ext cx="104213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Bookshelf Symbol 7" panose="05010101010101010101" pitchFamily="2" charset="2"/>
              </a:rPr>
              <a:t>•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</a:rPr>
              <a:t>:  </a:t>
            </a:r>
            <a:r>
              <a:rPr lang="en-US" sz="2800" dirty="0" err="1">
                <a:latin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tục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theo.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</a:rPr>
              <a:t> hay </a:t>
            </a:r>
            <a:r>
              <a:rPr lang="en-US" sz="2800" dirty="0" err="1" smtClean="0">
                <a:latin typeface="Times New Roman" panose="02020603050405020304" pitchFamily="18" charset="0"/>
              </a:rPr>
              <a:t>cờ</a:t>
            </a:r>
            <a:r>
              <a:rPr lang="en-US" sz="2800" dirty="0" smtClean="0">
                <a:latin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huởng</a:t>
            </a:r>
            <a:r>
              <a:rPr lang="en-US" sz="2800" dirty="0">
                <a:latin typeface="Times New Roman" panose="02020603050405020304" pitchFamily="18" charset="0"/>
              </a:rPr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6184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273335"/>
            <a:ext cx="7059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IV. CÁC VÍ DỤ ỨNG DỤNG VỀ TẬP LỆNH: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0182" y="1015217"/>
            <a:ext cx="1042244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10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R7.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7500" y="2456795"/>
            <a:ext cx="872665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</a:rPr>
              <a:t>Giải</a:t>
            </a:r>
            <a:endParaRPr lang="en-US" sz="2800" dirty="0">
              <a:latin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</a:rPr>
              <a:t>  MOV A, #0 </a:t>
            </a:r>
            <a:r>
              <a:rPr lang="pt-BR" sz="2800" dirty="0" smtClean="0">
                <a:latin typeface="Times New Roman" panose="02020603050405020304" pitchFamily="18" charset="0"/>
              </a:rPr>
              <a:t>              ;</a:t>
            </a:r>
            <a:r>
              <a:rPr lang="pt-BR" sz="2800" dirty="0">
                <a:latin typeface="Times New Roman" panose="02020603050405020304" pitchFamily="18" charset="0"/>
              </a:rPr>
              <a:t>Xoá ACC, A = 0.</a:t>
            </a:r>
          </a:p>
          <a:p>
            <a:r>
              <a:rPr lang="pt-BR" sz="2800" dirty="0">
                <a:latin typeface="Times New Roman" panose="02020603050405020304" pitchFamily="18" charset="0"/>
              </a:rPr>
              <a:t>  MOV R0, #10 </a:t>
            </a:r>
            <a:r>
              <a:rPr lang="pt-BR" sz="2800" dirty="0" smtClean="0">
                <a:latin typeface="Times New Roman" panose="02020603050405020304" pitchFamily="18" charset="0"/>
              </a:rPr>
              <a:t>          ;</a:t>
            </a:r>
            <a:r>
              <a:rPr lang="pt-BR" sz="2800" dirty="0">
                <a:latin typeface="Times New Roman" panose="02020603050405020304" pitchFamily="18" charset="0"/>
              </a:rPr>
              <a:t>Nạp số lần lặp, R0 = 10. </a:t>
            </a:r>
          </a:p>
          <a:p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</a:rPr>
              <a:t> BACK:  </a:t>
            </a:r>
            <a:r>
              <a:rPr lang="en-US" sz="2800" dirty="0">
                <a:latin typeface="Times New Roman" panose="02020603050405020304" pitchFamily="18" charset="0"/>
              </a:rPr>
              <a:t>ADD A, #9 ;</a:t>
            </a:r>
            <a:r>
              <a:rPr lang="en-US" sz="2800" dirty="0" err="1">
                <a:latin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thêm</a:t>
            </a:r>
            <a:r>
              <a:rPr lang="en-US" sz="2800" dirty="0">
                <a:latin typeface="Times New Roman" panose="02020603050405020304" pitchFamily="18" charset="0"/>
              </a:rPr>
              <a:t> 9 </a:t>
            </a:r>
            <a:r>
              <a:rPr lang="en-US" sz="2800" dirty="0" err="1">
                <a:latin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</a:rPr>
              <a:t>A.</a:t>
            </a:r>
            <a:endParaRPr lang="en-US" sz="2800" dirty="0">
              <a:latin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</a:rPr>
              <a:t>  DJNZ R0, BACK </a:t>
            </a:r>
            <a:r>
              <a:rPr lang="en-US" sz="2800" dirty="0" smtClean="0">
                <a:latin typeface="Times New Roman" panose="02020603050405020304" pitchFamily="18" charset="0"/>
              </a:rPr>
              <a:t>    ; </a:t>
            </a:r>
            <a:r>
              <a:rPr lang="en-US" sz="2800" dirty="0" err="1" smtClean="0">
                <a:latin typeface="Times New Roman" panose="02020603050405020304" pitchFamily="18" charset="0"/>
              </a:rPr>
              <a:t>Kiểm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lặp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lại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10 </a:t>
            </a:r>
            <a:r>
              <a:rPr lang="en-US" sz="2800" dirty="0" err="1" smtClean="0">
                <a:latin typeface="Times New Roman" panose="02020603050405020304" pitchFamily="18" charset="0"/>
              </a:rPr>
              <a:t>lần</a:t>
            </a:r>
            <a:r>
              <a:rPr lang="en-US" sz="2800" dirty="0" smtClean="0">
                <a:latin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anose="02020603050405020304" pitchFamily="18" charset="0"/>
              </a:rPr>
              <a:t>giảm</a:t>
            </a:r>
            <a:r>
              <a:rPr lang="en-US" sz="2800" dirty="0" smtClean="0">
                <a:latin typeface="Times New Roman" panose="02020603050405020304" pitchFamily="18" charset="0"/>
              </a:rPr>
              <a:t> Ro </a:t>
            </a:r>
            <a:r>
              <a:rPr lang="en-US" sz="2800" dirty="0" err="1" smtClean="0">
                <a:latin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ss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</a:rPr>
              <a:t> Ro #0 </a:t>
            </a:r>
            <a:r>
              <a:rPr lang="en-US" sz="2800" dirty="0" err="1" smtClean="0">
                <a:latin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nhảy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đến</a:t>
            </a:r>
            <a:r>
              <a:rPr lang="en-US" sz="2800" dirty="0" smtClean="0">
                <a:latin typeface="Times New Roman" panose="02020603050405020304" pitchFamily="18" charset="0"/>
              </a:rPr>
              <a:t> BACK, </a:t>
            </a:r>
            <a:r>
              <a:rPr lang="en-US" sz="2800" dirty="0" err="1" smtClean="0">
                <a:latin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</a:rPr>
              <a:t> Ro=0 </a:t>
            </a:r>
            <a:r>
              <a:rPr lang="en-US" sz="2800" dirty="0" err="1" smtClean="0">
                <a:latin typeface="Times New Roman" panose="02020603050405020304" pitchFamily="18" charset="0"/>
              </a:rPr>
              <a:t>xuống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tiếp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theo</a:t>
            </a:r>
            <a:r>
              <a:rPr lang="en-US" sz="2800" dirty="0" smtClean="0">
                <a:latin typeface="Times New Roman" panose="02020603050405020304" pitchFamily="18" charset="0"/>
              </a:rPr>
              <a:t> ). </a:t>
            </a:r>
            <a:endParaRPr lang="en-US" sz="2800" dirty="0">
              <a:latin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</a:rPr>
              <a:t>  MOV R7, A </a:t>
            </a:r>
            <a:r>
              <a:rPr lang="pt-BR" sz="2800" dirty="0" smtClean="0">
                <a:latin typeface="Times New Roman" panose="02020603050405020304" pitchFamily="18" charset="0"/>
              </a:rPr>
              <a:t>             ;</a:t>
            </a:r>
            <a:r>
              <a:rPr lang="pt-BR" sz="2800" dirty="0">
                <a:latin typeface="Times New Roman" panose="02020603050405020304" pitchFamily="18" charset="0"/>
              </a:rPr>
              <a:t>Cất </a:t>
            </a:r>
            <a:r>
              <a:rPr lang="pt-BR" sz="2800" dirty="0" smtClean="0">
                <a:latin typeface="Times New Roman" panose="02020603050405020304" pitchFamily="18" charset="0"/>
              </a:rPr>
              <a:t>A </a:t>
            </a:r>
            <a:r>
              <a:rPr lang="pt-BR" sz="2800" dirty="0">
                <a:latin typeface="Times New Roman" panose="02020603050405020304" pitchFamily="18" charset="0"/>
              </a:rPr>
              <a:t>vào thanh ghi R7.</a:t>
            </a:r>
          </a:p>
        </p:txBody>
      </p:sp>
    </p:spTree>
    <p:extLst>
      <p:ext uri="{BB962C8B-B14F-4D97-AF65-F5344CB8AC3E}">
        <p14:creationId xmlns:p14="http://schemas.microsoft.com/office/powerpoint/2010/main" val="3688692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273335"/>
            <a:ext cx="7059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IV. CÁC VÍ DỤ ỨNG DỤNG VỀ TẬP LỆNH: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0182" y="1015217"/>
            <a:ext cx="10422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hay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FFH.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97500" y="2456795"/>
            <a:ext cx="872665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MOV A, R0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;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Chuyển nội dung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R0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vào A.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JNZ NEXT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;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? 0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thoát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MOV R0, #0FFH ;Nạp  R0 = FFH nếu A = 0.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NEXT:</a:t>
            </a:r>
          </a:p>
        </p:txBody>
      </p:sp>
    </p:spTree>
    <p:extLst>
      <p:ext uri="{BB962C8B-B14F-4D97-AF65-F5344CB8AC3E}">
        <p14:creationId xmlns:p14="http://schemas.microsoft.com/office/powerpoint/2010/main" val="202330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87753" y="273335"/>
            <a:ext cx="7059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IV. CÁC VÍ DỤ ỨNG DỤNG VỀ TẬP LỆNH: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87753" y="1082452"/>
            <a:ext cx="108648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22: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99H hay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(A)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=99H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FFH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R1,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00H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R1.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8252" y="3184231"/>
            <a:ext cx="1072758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MOV R1, #0 ;Nạp R0 = 00H.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CJNE A, #99H, NEXT ;So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99H,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NEXT.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MOV R1, #0FFH ;Nạp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R1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FFH  nếu A = 99H.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2291871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976</TotalTime>
  <Words>6765</Words>
  <Application>Microsoft Office PowerPoint</Application>
  <PresentationFormat>Custom</PresentationFormat>
  <Paragraphs>473</Paragraphs>
  <Slides>69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0" baseType="lpstr">
      <vt:lpstr>Ion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CHUONG 3 : TẬP LỆNH CỦA 8051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CHUONG 3 : TẬP LỆNH CỦA 8051 </dc:title>
  <dc:creator>SONY</dc:creator>
  <cp:lastModifiedBy>Sony</cp:lastModifiedBy>
  <cp:revision>124</cp:revision>
  <dcterms:created xsi:type="dcterms:W3CDTF">2016-01-19T04:45:24Z</dcterms:created>
  <dcterms:modified xsi:type="dcterms:W3CDTF">2017-03-17T08:27:17Z</dcterms:modified>
</cp:coreProperties>
</file>